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media1.mov" ContentType="audio/unknown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39" marR="40639" indent="266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39" marR="40639" indent="533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39" marR="40639" indent="800099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39" marR="40639" indent="1066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39" marR="40639" indent="1333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39" marR="40639" indent="161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39" marR="40639" indent="1879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39" marR="40639" indent="2146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c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cset - N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xfrm>
            <a:off x="4345334" y="6477000"/>
            <a:ext cx="453332" cy="44722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etting_clock.jpg" descr="setting_clock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762000"/>
            <a:ext cx="2230438" cy="2743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Webern.png" descr="Webern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00" y="4267200"/>
            <a:ext cx="4251325" cy="1827213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itle Text"/>
          <p:cNvSpPr txBox="1"/>
          <p:nvPr>
            <p:ph type="title"/>
          </p:nvPr>
        </p:nvSpPr>
        <p:spPr>
          <a:xfrm>
            <a:off x="2362200" y="0"/>
            <a:ext cx="6096000" cy="3152775"/>
          </a:xfrm>
          <a:prstGeom prst="rect">
            <a:avLst/>
          </a:prstGeom>
        </p:spPr>
        <p:txBody>
          <a:bodyPr anchor="b"/>
          <a:lstStyle>
            <a:lvl1pPr algn="ctr"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sz="half" idx="1"/>
          </p:nvPr>
        </p:nvSpPr>
        <p:spPr>
          <a:xfrm>
            <a:off x="1676400" y="3505200"/>
            <a:ext cx="6781800" cy="2781300"/>
          </a:xfrm>
          <a:prstGeom prst="rect">
            <a:avLst/>
          </a:prstGeom>
        </p:spPr>
        <p:txBody>
          <a:bodyPr/>
          <a:lstStyle>
            <a:lvl1pPr marL="40639" indent="0" algn="ctr">
              <a:buSzTx/>
              <a:buFont typeface="Wingdings"/>
              <a:buNone/>
            </a:lvl1pPr>
            <a:lvl2pPr marL="497840" indent="0" algn="ctr">
              <a:buSzTx/>
              <a:buFont typeface="Wingdings"/>
              <a:buNone/>
            </a:lvl2pPr>
            <a:lvl3pPr marL="955039" indent="0" algn="ctr">
              <a:buSzTx/>
              <a:buFont typeface="Wingdings"/>
              <a:buNone/>
            </a:lvl3pPr>
            <a:lvl4pPr marL="1412239" indent="0" algn="ctr">
              <a:buSzTx/>
              <a:buNone/>
            </a:lvl4pPr>
            <a:lvl5pPr marL="1869439" indent="0" algn="ctr">
              <a:buSzTx/>
              <a:buFont typeface="Wingdings"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p11.png" descr="op1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Berg &amp; Webern.png" descr="Berg &amp; Webern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457200" y="381000"/>
            <a:ext cx="8229600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828800"/>
            <a:ext cx="8229600" cy="502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"/>
              <a:defRPr sz="2700"/>
            </a:lvl2pPr>
            <a:lvl3pPr marL="1183639" indent="-228600">
              <a:spcBef>
                <a:spcPts val="500"/>
              </a:spcBef>
              <a:defRPr sz="2300"/>
            </a:lvl3pPr>
            <a:lvl4pPr marL="1640839" indent="-228600">
              <a:spcBef>
                <a:spcPts val="400"/>
              </a:spcBef>
              <a:buFont typeface="Gill Sans"/>
              <a:buChar char="•"/>
              <a:defRPr sz="2000"/>
            </a:lvl4pPr>
            <a:lvl5pPr marL="2098039" indent="-228600">
              <a:spcBef>
                <a:spcPts val="400"/>
              </a:spcBef>
              <a:buChar char=""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7492218" y="6248400"/>
            <a:ext cx="255564" cy="23714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457200">
              <a:defRPr sz="1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</p:sldLayoutIdLst>
  <p:transition xmlns:p14="http://schemas.microsoft.com/office/powerpoint/2010/main" spd="med" advClick="1"/>
  <p:txStyles>
    <p:titleStyle>
      <a:lvl1pPr marL="40639" marR="40639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1pPr>
      <a:lvl2pPr marL="40639" marR="40639" indent="228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2pPr>
      <a:lvl3pPr marL="40639" marR="40639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3pPr>
      <a:lvl4pPr marL="40639" marR="40639" indent="685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4pPr>
      <a:lvl5pPr marL="40639" marR="40639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5pPr>
      <a:lvl6pPr marL="40639" marR="40639" indent="1143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6pPr>
      <a:lvl7pPr marL="40639" marR="40639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7pPr>
      <a:lvl8pPr marL="40639" marR="40639" indent="1600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8pPr>
      <a:lvl9pPr marL="40639" marR="40639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29292"/>
        </a:buClr>
        <a:buSzPct val="100000"/>
        <a:buFontTx/>
        <a:buChar char="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1pPr>
      <a:lvl2pPr marL="836506" marR="40639" indent="-338666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29292"/>
        </a:buClr>
        <a:buSzPct val="100000"/>
        <a:buFontTx/>
        <a:buChar char="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2pPr>
      <a:lvl3pPr marL="1273092" marR="40639" indent="-31805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29292"/>
        </a:buClr>
        <a:buSzPct val="100000"/>
        <a:buFontTx/>
        <a:buChar char="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29292"/>
        </a:buClr>
        <a:buSzPct val="100000"/>
        <a:buFontTx/>
        <a:buChar char="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29292"/>
        </a:buClr>
        <a:buSzPct val="100000"/>
        <a:buFontTx/>
        <a:buChar char="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29292"/>
        </a:buClr>
        <a:buSzPct val="100000"/>
        <a:buFontTx/>
        <a:buChar char="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29292"/>
        </a:buClr>
        <a:buSzPct val="100000"/>
        <a:buFontTx/>
        <a:buChar char="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29292"/>
        </a:buClr>
        <a:buSzPct val="100000"/>
        <a:buFontTx/>
        <a:buChar char="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29292"/>
        </a:buClr>
        <a:buSzPct val="100000"/>
        <a:buFontTx/>
        <a:buChar char="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media1.mov"/><Relationship Id="rId3" Type="http://schemas.microsoft.com/office/2007/relationships/media" Target="../media/media1.mov"/><Relationship Id="rId4" Type="http://schemas.openxmlformats.org/officeDocument/2006/relationships/image" Target="../media/image1.tif"/><Relationship Id="rId5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setting_clock.jpg" descr="setting_clock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762000"/>
            <a:ext cx="2230438" cy="2743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Webern.png" descr="Webern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00" y="4267200"/>
            <a:ext cx="4251325" cy="1827213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Twelve-tone Princi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Twelve-tone Principles</a:t>
            </a:r>
          </a:p>
        </p:txBody>
      </p:sp>
      <p:sp>
        <p:nvSpPr>
          <p:cNvPr id="47" name="Double-click to edit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ransposing a Ro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Transposing a Row</a:t>
            </a:r>
          </a:p>
        </p:txBody>
      </p:sp>
      <p:graphicFrame>
        <p:nvGraphicFramePr>
          <p:cNvPr id="84" name="Table"/>
          <p:cNvGraphicFramePr/>
          <p:nvPr/>
        </p:nvGraphicFramePr>
        <p:xfrm>
          <a:off x="457200" y="1828800"/>
          <a:ext cx="8229600" cy="453072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633412"/>
                <a:gridCol w="633412"/>
                <a:gridCol w="631825"/>
                <a:gridCol w="633412"/>
                <a:gridCol w="633412"/>
                <a:gridCol w="633412"/>
                <a:gridCol w="631825"/>
                <a:gridCol w="633412"/>
                <a:gridCol w="633412"/>
                <a:gridCol w="633412"/>
                <a:gridCol w="631825"/>
                <a:gridCol w="633412"/>
                <a:gridCol w="633412"/>
              </a:tblGrid>
              <a:tr h="1509712"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2800">
                          <a:sym typeface="Gill Sans"/>
                        </a:defRPr>
                      </a:pPr>
                      <a:r>
                        <a:t>P</a:t>
                      </a:r>
                      <a:r>
                        <a:rPr baseline="-25000"/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5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T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3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9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E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add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1509712"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2800">
                          <a:sym typeface="Gill Sans"/>
                        </a:defRPr>
                      </a:pPr>
                      <a:r>
                        <a:t>P</a:t>
                      </a:r>
                      <a:r>
                        <a:rPr baseline="-25000"/>
                        <a:t>11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E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9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3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T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0639" marR="40639" algn="l" defTabSz="914400">
                        <a:spcBef>
                          <a:spcPts val="600"/>
                        </a:spcBef>
                        <a:defRPr sz="1800">
                          <a:uFillTx/>
                        </a:defRPr>
                      </a:pPr>
                      <a:r>
                        <a:rPr sz="2800">
                          <a:uFill>
                            <a:solidFill>
                              <a:srgbClr val="000000"/>
                            </a:solidFill>
                          </a:uFill>
                          <a:sym typeface="Gill Sans"/>
                        </a:rPr>
                        <a:t>5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op11.png" descr="op1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Berg &amp; Webern.png" descr="Berg &amp; Webern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Inverting a Ro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Inverting a Row</a:t>
            </a:r>
          </a:p>
        </p:txBody>
      </p:sp>
      <p:pic>
        <p:nvPicPr>
          <p:cNvPr id="89" name="f7.png" descr="f7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200" y="1866900"/>
            <a:ext cx="8229600" cy="46777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Building a Twelve-tone Matri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Building a Twelve-tone Matrix</a:t>
            </a:r>
          </a:p>
        </p:txBody>
      </p:sp>
      <p:pic>
        <p:nvPicPr>
          <p:cNvPr id="92" name="Picture 1.png" descr="Picture 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65325" y="1828800"/>
            <a:ext cx="5211763" cy="45307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op11.png" descr="op1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Berg &amp; Webern.png" descr="Berg &amp; Webern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Interval content for  Dallipiccola’s ro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Interval content for </a:t>
            </a:r>
            <a:br/>
            <a:r>
              <a:t>Dallipiccola’s row</a:t>
            </a:r>
          </a:p>
        </p:txBody>
      </p:sp>
      <p:pic>
        <p:nvPicPr>
          <p:cNvPr id="97" name="7.png" descr="7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200" y="2209800"/>
            <a:ext cx="8229600" cy="40497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Identifying Row forms  without the Matrix"/>
          <p:cNvSpPr txBox="1"/>
          <p:nvPr>
            <p:ph type="title"/>
          </p:nvPr>
        </p:nvSpPr>
        <p:spPr>
          <a:xfrm>
            <a:off x="457200" y="457200"/>
            <a:ext cx="8229600" cy="1295400"/>
          </a:xfrm>
          <a:prstGeom prst="rect">
            <a:avLst/>
          </a:prstGeom>
        </p:spPr>
        <p:txBody>
          <a:bodyPr/>
          <a:lstStyle/>
          <a:p>
            <a:pPr/>
            <a:r>
              <a:t>Identifying Row forms </a:t>
            </a:r>
            <a:br/>
            <a:r>
              <a:t>without the Matrix</a:t>
            </a:r>
          </a:p>
        </p:txBody>
      </p:sp>
      <p:sp>
        <p:nvSpPr>
          <p:cNvPr id="100" name="Calculate the AIS of P0…"/>
          <p:cNvSpPr txBox="1"/>
          <p:nvPr>
            <p:ph type="body" idx="1"/>
          </p:nvPr>
        </p:nvSpPr>
        <p:spPr>
          <a:xfrm>
            <a:off x="457200" y="1752600"/>
            <a:ext cx="8229600" cy="5105400"/>
          </a:xfrm>
          <a:prstGeom prst="rect">
            <a:avLst/>
          </a:prstGeom>
        </p:spPr>
        <p:txBody>
          <a:bodyPr/>
          <a:lstStyle/>
          <a:p>
            <a:pPr marL="340677" indent="-300037">
              <a:lnSpc>
                <a:spcPct val="90000"/>
              </a:lnSpc>
              <a:buChar char="•"/>
            </a:pPr>
            <a:r>
              <a:rPr sz="2800"/>
              <a:t>Calculate the AIS of P</a:t>
            </a:r>
            <a:r>
              <a:rPr baseline="-25000" sz="2800"/>
              <a:t>0</a:t>
            </a:r>
            <a:endParaRPr baseline="-25000" sz="2800"/>
          </a:p>
          <a:p>
            <a:pPr marL="340677" indent="-300037">
              <a:lnSpc>
                <a:spcPct val="90000"/>
              </a:lnSpc>
              <a:buChar char="•"/>
            </a:pPr>
            <a:r>
              <a:rPr sz="2800"/>
              <a:t>The intervals for I</a:t>
            </a:r>
            <a:r>
              <a:rPr baseline="-25000" sz="2800"/>
              <a:t>0</a:t>
            </a:r>
            <a:r>
              <a:rPr sz="2800"/>
              <a:t> forms are the same as for P</a:t>
            </a:r>
            <a:r>
              <a:rPr baseline="-25000" sz="2800"/>
              <a:t>0</a:t>
            </a:r>
            <a:r>
              <a:rPr sz="2800"/>
              <a:t>, but the contour is reversed</a:t>
            </a:r>
            <a:endParaRPr sz="2800"/>
          </a:p>
          <a:p>
            <a:pPr marL="340677" indent="-300037">
              <a:lnSpc>
                <a:spcPct val="90000"/>
              </a:lnSpc>
              <a:buChar char="•"/>
            </a:pPr>
            <a:r>
              <a:rPr sz="2800"/>
              <a:t>Therefore I</a:t>
            </a:r>
            <a:r>
              <a:rPr baseline="-25000" sz="2800"/>
              <a:t>0</a:t>
            </a:r>
            <a:r>
              <a:rPr sz="2800"/>
              <a:t> is the inversion (mod 12 interval complement) of P</a:t>
            </a:r>
            <a:r>
              <a:rPr baseline="-25000" sz="2800"/>
              <a:t>0</a:t>
            </a:r>
            <a:endParaRPr baseline="-25000" sz="2800"/>
          </a:p>
          <a:p>
            <a:pPr marL="340677" indent="-300037">
              <a:lnSpc>
                <a:spcPct val="90000"/>
              </a:lnSpc>
              <a:buChar char="•"/>
            </a:pPr>
            <a:r>
              <a:rPr sz="2800"/>
              <a:t>Note that R</a:t>
            </a:r>
            <a:r>
              <a:rPr baseline="-25000" sz="2800"/>
              <a:t>0</a:t>
            </a:r>
            <a:r>
              <a:rPr sz="2800"/>
              <a:t> is not only </a:t>
            </a:r>
            <a:r>
              <a:rPr i="1" sz="2800"/>
              <a:t>backwards</a:t>
            </a:r>
            <a:r>
              <a:rPr sz="2800"/>
              <a:t>, but also relies on the mod 12 complements of the corresponding intervals in P</a:t>
            </a:r>
            <a:r>
              <a:rPr baseline="-25000" sz="2800"/>
              <a:t>0</a:t>
            </a:r>
            <a:endParaRPr baseline="-25000" sz="2800"/>
          </a:p>
          <a:p>
            <a:pPr marL="340677" indent="-300037">
              <a:lnSpc>
                <a:spcPct val="90000"/>
              </a:lnSpc>
              <a:buChar char="•"/>
            </a:pPr>
            <a:r>
              <a:rPr sz="2800"/>
              <a:t>And RI</a:t>
            </a:r>
            <a:r>
              <a:rPr baseline="-25000" sz="2800"/>
              <a:t>0</a:t>
            </a:r>
            <a:r>
              <a:rPr sz="2800"/>
              <a:t> becomes the reverse of the actual intervals in P</a:t>
            </a:r>
            <a:r>
              <a:rPr baseline="-25000" sz="2800"/>
              <a:t>0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he Sample row AIS:  &lt;1-4-3-2-6-11-4-2-5-9-7&gt;"/>
          <p:cNvSpPr txBox="1"/>
          <p:nvPr>
            <p:ph type="title"/>
          </p:nvPr>
        </p:nvSpPr>
        <p:spPr>
          <a:xfrm>
            <a:off x="457200" y="457200"/>
            <a:ext cx="8229600" cy="1295400"/>
          </a:xfrm>
          <a:prstGeom prst="rect">
            <a:avLst/>
          </a:prstGeom>
        </p:spPr>
        <p:txBody>
          <a:bodyPr/>
          <a:lstStyle/>
          <a:p>
            <a:pPr/>
            <a:r>
              <a:t>The Sample row AIS:</a:t>
            </a:r>
            <a:br/>
            <a:r>
              <a:t> &lt;1-4-3-2-6-11-4-2-5-9-7&gt;</a:t>
            </a:r>
          </a:p>
        </p:txBody>
      </p:sp>
      <p:sp>
        <p:nvSpPr>
          <p:cNvPr id="103" name="AIS for I forms: &lt;11-8-9-10-6-1-8-10-7-3-5&gt;…"/>
          <p:cNvSpPr txBox="1"/>
          <p:nvPr>
            <p:ph type="body" idx="1"/>
          </p:nvPr>
        </p:nvSpPr>
        <p:spPr>
          <a:xfrm>
            <a:off x="457200" y="1752600"/>
            <a:ext cx="8229600" cy="5105400"/>
          </a:xfrm>
          <a:prstGeom prst="rect">
            <a:avLst/>
          </a:prstGeom>
        </p:spPr>
        <p:txBody>
          <a:bodyPr/>
          <a:lstStyle/>
          <a:p>
            <a:pPr marL="340677" indent="-300037">
              <a:lnSpc>
                <a:spcPct val="90000"/>
              </a:lnSpc>
              <a:defRPr sz="2800"/>
            </a:pPr>
          </a:p>
          <a:p>
            <a:pPr>
              <a:lnSpc>
                <a:spcPct val="90000"/>
              </a:lnSpc>
            </a:pPr>
            <a:r>
              <a:t>AIS for I forms: &lt;11-8-9-10-6-1-8-10-7-3-5&gt;</a:t>
            </a:r>
          </a:p>
          <a:p>
            <a:pPr>
              <a:lnSpc>
                <a:spcPct val="90000"/>
              </a:lnSpc>
            </a:pPr>
            <a:r>
              <a:t>AIS for R forms = mod 12 complement of retrograded intervals for P forms = AIS for I backwards: &lt;5-3-7-10-8-1-6-10-9-8-11&gt;</a:t>
            </a:r>
          </a:p>
          <a:p>
            <a:pPr>
              <a:lnSpc>
                <a:spcPct val="90000"/>
              </a:lnSpc>
            </a:pPr>
            <a:r>
              <a:t>AIS for RI forms = retrograded intervals for P forms: &lt;7-9-5-2-4-11-6-2-3-4-1&gt;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ow form ID: 1"/>
          <p:cNvSpPr txBox="1"/>
          <p:nvPr>
            <p:ph type="title"/>
          </p:nvPr>
        </p:nvSpPr>
        <p:spPr>
          <a:xfrm>
            <a:off x="457200" y="0"/>
            <a:ext cx="8229600" cy="2209800"/>
          </a:xfrm>
          <a:prstGeom prst="rect">
            <a:avLst/>
          </a:prstGeom>
        </p:spPr>
        <p:txBody>
          <a:bodyPr/>
          <a:lstStyle/>
          <a:p>
            <a:pPr/>
            <a:r>
              <a:t>Row form ID: 1</a:t>
            </a:r>
          </a:p>
        </p:txBody>
      </p:sp>
      <p:sp>
        <p:nvSpPr>
          <p:cNvPr id="106" name="Sample row AIS: &lt;1-4-3-2-6-11-4-2-5-9-7&gt;…"/>
          <p:cNvSpPr txBox="1"/>
          <p:nvPr>
            <p:ph type="body" sz="half" idx="1"/>
          </p:nvPr>
        </p:nvSpPr>
        <p:spPr>
          <a:xfrm>
            <a:off x="457200" y="4170362"/>
            <a:ext cx="8229600" cy="2687638"/>
          </a:xfrm>
          <a:prstGeom prst="rect">
            <a:avLst/>
          </a:prstGeom>
        </p:spPr>
        <p:txBody>
          <a:bodyPr/>
          <a:lstStyle/>
          <a:p>
            <a:pPr>
              <a:buChar char="•"/>
              <a:defRPr sz="2800"/>
            </a:pPr>
            <a:r>
              <a:t>Sample row AIS: &lt;1-4-3-2-6-11-4-2-5-9-7&gt;</a:t>
            </a:r>
          </a:p>
          <a:p>
            <a:pPr>
              <a:buChar char="•"/>
              <a:defRPr sz="2800"/>
            </a:pPr>
            <a:r>
              <a:t>Opening pcs 2, 1, 9, 6</a:t>
            </a:r>
          </a:p>
          <a:p>
            <a:pPr>
              <a:buChar char="•"/>
              <a:defRPr sz="2800"/>
            </a:pPr>
            <a:r>
              <a:t>AIS &lt;11-8-9&gt;</a:t>
            </a:r>
          </a:p>
          <a:p>
            <a:pPr marL="340677" indent="-300037">
              <a:buChar char="•"/>
            </a:pPr>
            <a:r>
              <a:rPr sz="2800"/>
              <a:t>I</a:t>
            </a:r>
            <a:r>
              <a:rPr baseline="-25000" sz="2800"/>
              <a:t>2</a:t>
            </a:r>
          </a:p>
        </p:txBody>
      </p:sp>
      <p:pic>
        <p:nvPicPr>
          <p:cNvPr id="107" name="7.png" descr="7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8350" y="1828800"/>
            <a:ext cx="7605713" cy="21891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ow form ID: 2"/>
          <p:cNvSpPr txBox="1"/>
          <p:nvPr>
            <p:ph type="title"/>
          </p:nvPr>
        </p:nvSpPr>
        <p:spPr>
          <a:xfrm>
            <a:off x="457200" y="0"/>
            <a:ext cx="8229600" cy="2209800"/>
          </a:xfrm>
          <a:prstGeom prst="rect">
            <a:avLst/>
          </a:prstGeom>
        </p:spPr>
        <p:txBody>
          <a:bodyPr/>
          <a:lstStyle/>
          <a:p>
            <a:pPr/>
            <a:r>
              <a:t>Row form ID: 2</a:t>
            </a:r>
          </a:p>
        </p:txBody>
      </p:sp>
      <p:sp>
        <p:nvSpPr>
          <p:cNvPr id="110" name="Sample row AIS: &lt;1-4-3-2-6-11-4-2-5-9-7&gt;…"/>
          <p:cNvSpPr txBox="1"/>
          <p:nvPr>
            <p:ph type="body" sz="half" idx="1"/>
          </p:nvPr>
        </p:nvSpPr>
        <p:spPr>
          <a:xfrm>
            <a:off x="457200" y="4170362"/>
            <a:ext cx="8229600" cy="2687638"/>
          </a:xfrm>
          <a:prstGeom prst="rect">
            <a:avLst/>
          </a:prstGeom>
        </p:spPr>
        <p:txBody>
          <a:bodyPr/>
          <a:lstStyle/>
          <a:p>
            <a:pPr>
              <a:buChar char="•"/>
              <a:defRPr sz="2800"/>
            </a:pPr>
            <a:r>
              <a:t>Sample row AIS: &lt;1-4-3-2-6-11-4-2-5-9-7&gt;</a:t>
            </a:r>
          </a:p>
          <a:p>
            <a:pPr>
              <a:buChar char="•"/>
              <a:defRPr sz="2800"/>
            </a:pPr>
            <a:r>
              <a:t>Opening pcs 5, 6, T, 1</a:t>
            </a:r>
          </a:p>
          <a:p>
            <a:pPr>
              <a:buChar char="•"/>
              <a:defRPr sz="2800"/>
            </a:pPr>
            <a:r>
              <a:t>AIS &lt;1-4-3&gt;</a:t>
            </a:r>
          </a:p>
          <a:p>
            <a:pPr marL="340677" indent="-300037">
              <a:buChar char="•"/>
            </a:pPr>
            <a:r>
              <a:rPr sz="2800"/>
              <a:t>P</a:t>
            </a:r>
            <a:r>
              <a:rPr baseline="-25000" sz="2800"/>
              <a:t>5</a:t>
            </a:r>
          </a:p>
        </p:txBody>
      </p:sp>
      <p:pic>
        <p:nvPicPr>
          <p:cNvPr id="111" name="7.png" descr="7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8350" y="1828800"/>
            <a:ext cx="7605713" cy="21891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ow form ID: 3"/>
          <p:cNvSpPr txBox="1"/>
          <p:nvPr>
            <p:ph type="title"/>
          </p:nvPr>
        </p:nvSpPr>
        <p:spPr>
          <a:xfrm>
            <a:off x="457200" y="0"/>
            <a:ext cx="8229600" cy="2209800"/>
          </a:xfrm>
          <a:prstGeom prst="rect">
            <a:avLst/>
          </a:prstGeom>
        </p:spPr>
        <p:txBody>
          <a:bodyPr/>
          <a:lstStyle/>
          <a:p>
            <a:pPr/>
            <a:r>
              <a:t>Row form ID: 3</a:t>
            </a:r>
          </a:p>
        </p:txBody>
      </p:sp>
      <p:sp>
        <p:nvSpPr>
          <p:cNvPr id="114" name="Sample row AIS: &lt;1-4-3-2-6-11-4-2-5-9-7&gt;…"/>
          <p:cNvSpPr txBox="1"/>
          <p:nvPr>
            <p:ph type="body" sz="half" idx="1"/>
          </p:nvPr>
        </p:nvSpPr>
        <p:spPr>
          <a:xfrm>
            <a:off x="457200" y="4170362"/>
            <a:ext cx="8229600" cy="2687638"/>
          </a:xfrm>
          <a:prstGeom prst="rect">
            <a:avLst/>
          </a:prstGeom>
        </p:spPr>
        <p:txBody>
          <a:bodyPr/>
          <a:lstStyle/>
          <a:p>
            <a:pPr>
              <a:buChar char="•"/>
              <a:defRPr sz="2800"/>
            </a:pPr>
            <a:r>
              <a:t>Sample row AIS: &lt;1-4-3-2-6-11-4-2-5-9-7&gt;</a:t>
            </a:r>
          </a:p>
          <a:p>
            <a:pPr>
              <a:buChar char="•"/>
              <a:defRPr sz="2800"/>
            </a:pPr>
            <a:r>
              <a:t>Opening pcs 8, 1, 4, E</a:t>
            </a:r>
          </a:p>
          <a:p>
            <a:pPr>
              <a:buChar char="•"/>
              <a:defRPr sz="2800"/>
            </a:pPr>
            <a:r>
              <a:t>AIS &lt;5-3-7&gt;</a:t>
            </a:r>
          </a:p>
          <a:p>
            <a:pPr marL="340677" indent="-300037">
              <a:buChar char="•"/>
            </a:pPr>
            <a:r>
              <a:rPr sz="2800"/>
              <a:t>R</a:t>
            </a:r>
            <a:r>
              <a:rPr baseline="-25000" sz="2800"/>
              <a:t>2</a:t>
            </a:r>
          </a:p>
        </p:txBody>
      </p:sp>
      <p:pic>
        <p:nvPicPr>
          <p:cNvPr id="115" name="7.png" descr="7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8350" y="1828800"/>
            <a:ext cx="7605713" cy="21891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ow form ID: 4"/>
          <p:cNvSpPr txBox="1"/>
          <p:nvPr>
            <p:ph type="title"/>
          </p:nvPr>
        </p:nvSpPr>
        <p:spPr>
          <a:xfrm>
            <a:off x="457200" y="0"/>
            <a:ext cx="8229600" cy="2209800"/>
          </a:xfrm>
          <a:prstGeom prst="rect">
            <a:avLst/>
          </a:prstGeom>
        </p:spPr>
        <p:txBody>
          <a:bodyPr/>
          <a:lstStyle/>
          <a:p>
            <a:pPr/>
            <a:r>
              <a:t>Row form ID: 4</a:t>
            </a:r>
          </a:p>
        </p:txBody>
      </p:sp>
      <p:sp>
        <p:nvSpPr>
          <p:cNvPr id="118" name="Sample row AIS: &lt;1-4-3-2-6-11-4-2-5-9-7&gt;…"/>
          <p:cNvSpPr txBox="1"/>
          <p:nvPr>
            <p:ph type="body" sz="half" idx="1"/>
          </p:nvPr>
        </p:nvSpPr>
        <p:spPr>
          <a:xfrm>
            <a:off x="457200" y="4170362"/>
            <a:ext cx="8229600" cy="2687638"/>
          </a:xfrm>
          <a:prstGeom prst="rect">
            <a:avLst/>
          </a:prstGeom>
        </p:spPr>
        <p:txBody>
          <a:bodyPr/>
          <a:lstStyle/>
          <a:p>
            <a:pPr>
              <a:buChar char="•"/>
              <a:defRPr sz="2800"/>
            </a:pPr>
            <a:r>
              <a:t>Sample row AIS: &lt;1-4-3-2-6-11-4-2-5-9-7&gt;</a:t>
            </a:r>
          </a:p>
          <a:p>
            <a:pPr>
              <a:buChar char="•"/>
              <a:defRPr sz="2800"/>
            </a:pPr>
            <a:r>
              <a:t>Opening pcs T, 5, 2, 7</a:t>
            </a:r>
          </a:p>
          <a:p>
            <a:pPr>
              <a:buChar char="•"/>
              <a:defRPr sz="2800"/>
            </a:pPr>
            <a:r>
              <a:t>AIS &lt;7-9-5&gt;</a:t>
            </a:r>
          </a:p>
          <a:p>
            <a:pPr marL="340677" indent="-300037">
              <a:buChar char="•"/>
            </a:pPr>
            <a:r>
              <a:rPr sz="2800"/>
              <a:t>RI</a:t>
            </a:r>
            <a:r>
              <a:rPr baseline="-25000" sz="2800"/>
              <a:t>4</a:t>
            </a:r>
          </a:p>
        </p:txBody>
      </p:sp>
      <p:pic>
        <p:nvPicPr>
          <p:cNvPr id="119" name="7.png" descr="7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8350" y="1828800"/>
            <a:ext cx="7605713" cy="21891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op11.png" descr="op1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Berg &amp; Webern.png" descr="Berg &amp; Webern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Basic Princi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Basic Principles</a:t>
            </a:r>
          </a:p>
        </p:txBody>
      </p:sp>
      <p:sp>
        <p:nvSpPr>
          <p:cNvPr id="52" name="A row or series is an ordered pitch-class colle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A row or series is an ordered pitch-class collection</a:t>
            </a:r>
          </a:p>
          <a:p>
            <a:pPr>
              <a:buChar char="•"/>
            </a:pPr>
            <a:r>
              <a:t>Each pc has an order number (finding them called a „twelve count”)</a:t>
            </a:r>
          </a:p>
          <a:p>
            <a:pPr>
              <a:buChar char="•"/>
            </a:pPr>
            <a:r>
              <a:t>Four canonic forms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ow form ID: 1"/>
          <p:cNvSpPr txBox="1"/>
          <p:nvPr>
            <p:ph type="title"/>
          </p:nvPr>
        </p:nvSpPr>
        <p:spPr>
          <a:xfrm>
            <a:off x="457200" y="0"/>
            <a:ext cx="8229600" cy="2209800"/>
          </a:xfrm>
          <a:prstGeom prst="rect">
            <a:avLst/>
          </a:prstGeom>
        </p:spPr>
        <p:txBody>
          <a:bodyPr/>
          <a:lstStyle/>
          <a:p>
            <a:pPr/>
            <a:r>
              <a:t>Row form ID: 1</a:t>
            </a:r>
          </a:p>
        </p:txBody>
      </p:sp>
      <p:sp>
        <p:nvSpPr>
          <p:cNvPr id="122" name="Schoenberg, 4th Quartet: 0 E 7 8 3 1 2 T 6 5 4 9…"/>
          <p:cNvSpPr txBox="1"/>
          <p:nvPr>
            <p:ph type="body" sz="half" idx="1"/>
          </p:nvPr>
        </p:nvSpPr>
        <p:spPr>
          <a:xfrm>
            <a:off x="457200" y="4170362"/>
            <a:ext cx="8229600" cy="2687638"/>
          </a:xfrm>
          <a:prstGeom prst="rect">
            <a:avLst/>
          </a:prstGeom>
        </p:spPr>
        <p:txBody>
          <a:bodyPr/>
          <a:lstStyle/>
          <a:p>
            <a:pPr marL="340677" indent="-300037">
              <a:buChar char="•"/>
            </a:pPr>
            <a:r>
              <a:rPr sz="2800"/>
              <a:t>Schoenberg, 4th Quartet: 0 E 7 8 3 1 2 T 6 5 4 9</a:t>
            </a:r>
            <a:endParaRPr sz="2800"/>
          </a:p>
          <a:p>
            <a:pPr marL="340677" indent="-300037">
              <a:buChar char="•"/>
            </a:pPr>
            <a:r>
              <a:rPr sz="2800"/>
              <a:t>R</a:t>
            </a:r>
            <a:r>
              <a:rPr baseline="-25000" sz="2800"/>
              <a:t>8</a:t>
            </a:r>
          </a:p>
        </p:txBody>
      </p:sp>
      <p:pic>
        <p:nvPicPr>
          <p:cNvPr id="123" name="row 4th Quartet1.png" descr="row 4th Quartet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195512"/>
            <a:ext cx="8229600" cy="1455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w form ID: 2"/>
          <p:cNvSpPr txBox="1"/>
          <p:nvPr>
            <p:ph type="title"/>
          </p:nvPr>
        </p:nvSpPr>
        <p:spPr>
          <a:xfrm>
            <a:off x="457200" y="0"/>
            <a:ext cx="8229600" cy="2209800"/>
          </a:xfrm>
          <a:prstGeom prst="rect">
            <a:avLst/>
          </a:prstGeom>
        </p:spPr>
        <p:txBody>
          <a:bodyPr/>
          <a:lstStyle/>
          <a:p>
            <a:pPr/>
            <a:r>
              <a:t>Row form ID: 2</a:t>
            </a:r>
          </a:p>
        </p:txBody>
      </p:sp>
      <p:sp>
        <p:nvSpPr>
          <p:cNvPr id="126" name="Schoenberg, 4th Quartet: 0 E 7 8 3 1 2 T 6 5 4 9…"/>
          <p:cNvSpPr txBox="1"/>
          <p:nvPr>
            <p:ph type="body" sz="half" idx="1"/>
          </p:nvPr>
        </p:nvSpPr>
        <p:spPr>
          <a:xfrm>
            <a:off x="457200" y="4170362"/>
            <a:ext cx="8229600" cy="2687638"/>
          </a:xfrm>
          <a:prstGeom prst="rect">
            <a:avLst/>
          </a:prstGeom>
        </p:spPr>
        <p:txBody>
          <a:bodyPr/>
          <a:lstStyle/>
          <a:p>
            <a:pPr marL="340677" indent="-300037">
              <a:buChar char="•"/>
            </a:pPr>
            <a:r>
              <a:rPr sz="2800"/>
              <a:t>Schoenberg, 4th Quartet: 0 E 7 8 3 1 2 T 6 5 4 9</a:t>
            </a:r>
            <a:endParaRPr sz="2800"/>
          </a:p>
          <a:p>
            <a:pPr marL="340677" indent="-300037">
              <a:buChar char="•"/>
            </a:pPr>
            <a:r>
              <a:rPr sz="2800"/>
              <a:t>I</a:t>
            </a:r>
            <a:r>
              <a:rPr baseline="-25000" sz="2800"/>
              <a:t>0</a:t>
            </a:r>
          </a:p>
        </p:txBody>
      </p:sp>
      <p:pic>
        <p:nvPicPr>
          <p:cNvPr id="127" name="row 4th Quartet2.png" descr="row 4th Quartet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106612"/>
            <a:ext cx="8229600" cy="16335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ow form ID: 3"/>
          <p:cNvSpPr txBox="1"/>
          <p:nvPr>
            <p:ph type="title"/>
          </p:nvPr>
        </p:nvSpPr>
        <p:spPr>
          <a:xfrm>
            <a:off x="457200" y="0"/>
            <a:ext cx="8229600" cy="2209800"/>
          </a:xfrm>
          <a:prstGeom prst="rect">
            <a:avLst/>
          </a:prstGeom>
        </p:spPr>
        <p:txBody>
          <a:bodyPr/>
          <a:lstStyle/>
          <a:p>
            <a:pPr/>
            <a:r>
              <a:t>Row form ID: 3</a:t>
            </a:r>
          </a:p>
        </p:txBody>
      </p:sp>
      <p:sp>
        <p:nvSpPr>
          <p:cNvPr id="130" name="Schoenberg, 4th Quartet: 0 E 7 8 3 1 2 T 6 5 4 9…"/>
          <p:cNvSpPr txBox="1"/>
          <p:nvPr>
            <p:ph type="body" sz="half" idx="1"/>
          </p:nvPr>
        </p:nvSpPr>
        <p:spPr>
          <a:xfrm>
            <a:off x="457200" y="4170362"/>
            <a:ext cx="8229600" cy="2687638"/>
          </a:xfrm>
          <a:prstGeom prst="rect">
            <a:avLst/>
          </a:prstGeom>
        </p:spPr>
        <p:txBody>
          <a:bodyPr/>
          <a:lstStyle/>
          <a:p>
            <a:pPr marL="340677" indent="-300037">
              <a:buChar char="•"/>
            </a:pPr>
            <a:r>
              <a:rPr sz="2800"/>
              <a:t>Schoenberg, 4th Quartet: 0 E 7 8 3 1 2 T 6 5 4 9</a:t>
            </a:r>
            <a:endParaRPr sz="2800"/>
          </a:p>
          <a:p>
            <a:pPr marL="340677" indent="-300037">
              <a:buChar char="•"/>
            </a:pPr>
            <a:r>
              <a:rPr sz="2800"/>
              <a:t>RI</a:t>
            </a:r>
            <a:r>
              <a:rPr baseline="-25000" sz="2800"/>
              <a:t>9</a:t>
            </a:r>
          </a:p>
        </p:txBody>
      </p:sp>
      <p:pic>
        <p:nvPicPr>
          <p:cNvPr id="131" name="row 4th Quartet3.png" descr="row 4th Quartet3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112962"/>
            <a:ext cx="8229600" cy="16208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ow form ID: 4"/>
          <p:cNvSpPr txBox="1"/>
          <p:nvPr>
            <p:ph type="title"/>
          </p:nvPr>
        </p:nvSpPr>
        <p:spPr>
          <a:xfrm>
            <a:off x="457200" y="0"/>
            <a:ext cx="8229600" cy="2209800"/>
          </a:xfrm>
          <a:prstGeom prst="rect">
            <a:avLst/>
          </a:prstGeom>
        </p:spPr>
        <p:txBody>
          <a:bodyPr/>
          <a:lstStyle/>
          <a:p>
            <a:pPr/>
            <a:r>
              <a:t>Row form ID: 4</a:t>
            </a:r>
          </a:p>
        </p:txBody>
      </p:sp>
      <p:sp>
        <p:nvSpPr>
          <p:cNvPr id="134" name="Schoenberg, 4th Quartet: 0 E 7 8 3 1 2 T 6 5 4 9…"/>
          <p:cNvSpPr txBox="1"/>
          <p:nvPr>
            <p:ph type="body" sz="half" idx="1"/>
          </p:nvPr>
        </p:nvSpPr>
        <p:spPr>
          <a:xfrm>
            <a:off x="457200" y="4170362"/>
            <a:ext cx="8229600" cy="2687638"/>
          </a:xfrm>
          <a:prstGeom prst="rect">
            <a:avLst/>
          </a:prstGeom>
        </p:spPr>
        <p:txBody>
          <a:bodyPr/>
          <a:lstStyle/>
          <a:p>
            <a:pPr marL="340677" indent="-300037">
              <a:buChar char="•"/>
            </a:pPr>
            <a:r>
              <a:rPr sz="2800"/>
              <a:t>Schoenberg, 4th Quartet: 0 E 7 8 3 1 2 T 6 5 4 9</a:t>
            </a:r>
            <a:endParaRPr sz="2800"/>
          </a:p>
          <a:p>
            <a:pPr marL="340677" indent="-300037">
              <a:buChar char="•"/>
            </a:pPr>
            <a:r>
              <a:rPr sz="2800"/>
              <a:t>P</a:t>
            </a:r>
            <a:r>
              <a:rPr baseline="-25000" sz="2800"/>
              <a:t>6</a:t>
            </a:r>
          </a:p>
        </p:txBody>
      </p:sp>
      <p:pic>
        <p:nvPicPr>
          <p:cNvPr id="135" name="row 4th Quartet4.png" descr="row 4th Quartet4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228850"/>
            <a:ext cx="8229600" cy="13874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choenberg_stte_trio.mov" descr="Schoenberg_stte_trio.mov"/>
          <p:cNvPicPr>
            <a:picLocks noChangeAspect="0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711200" y="787400"/>
            <a:ext cx="1" cy="1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ome texts begins the twelve-count at 0, not 1."/>
          <p:cNvSpPr txBox="1"/>
          <p:nvPr>
            <p:ph type="body" sz="half" idx="1"/>
          </p:nvPr>
        </p:nvSpPr>
        <p:spPr>
          <a:xfrm>
            <a:off x="457200" y="4170362"/>
            <a:ext cx="8229600" cy="2687638"/>
          </a:xfrm>
          <a:prstGeom prst="rect">
            <a:avLst/>
          </a:prstGeom>
        </p:spPr>
        <p:txBody>
          <a:bodyPr/>
          <a:lstStyle>
            <a:lvl1pPr>
              <a:buChar char="•"/>
              <a:defRPr sz="2800"/>
            </a:lvl1pPr>
          </a:lstStyle>
          <a:p>
            <a:pPr/>
            <a:r>
              <a:t>Some texts begins the twelve-count at 0, not 1. </a:t>
            </a:r>
          </a:p>
        </p:txBody>
      </p:sp>
      <p:pic>
        <p:nvPicPr>
          <p:cNvPr id="56" name="op25_trio.png" descr="op25_trio.png"/>
          <p:cNvPicPr>
            <a:picLocks noChangeAspect="0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93762" y="1828800"/>
            <a:ext cx="7354889" cy="21891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mediacall" nodeType="afterEffect" presetSubtype="0" presetID="1" grpId="2" fill="hold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409" fill="hold"/>
                                        <p:tgtEl>
                                          <p:spTgt spid="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audio isNarration="0">
              <p:cMediaNode mute="0" showWhenStopped="0" numSld="1" vol="100000">
                <p:cTn id="10" fill="hold" display="0">
                  <p:stCondLst>
                    <p:cond delay="indefinite"/>
                  </p:stCondLst>
                </p:cTn>
                <p:tgtEl>
                  <p:spTgt spid="54"/>
                </p:tgtEl>
              </p:cMediaNode>
            </p:audio>
          </p:childTnLst>
        </p:cTn>
      </p:par>
    </p:tnLst>
    <p:bldLst>
      <p:bldP build="whole" bldLvl="1" animBg="1" rev="0" advAuto="0" spid="5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op11.png" descr="op1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Berg &amp; Webern.png" descr="Berg &amp; Webern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choenberg Variations for Orchestra,  Op. 31, mm. 34-5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Schoenberg Variations for Orchestra, </a:t>
            </a:r>
            <a:br/>
            <a:r>
              <a:t>Op. 31, mm. 34-57</a:t>
            </a:r>
          </a:p>
        </p:txBody>
      </p:sp>
      <p:pic>
        <p:nvPicPr>
          <p:cNvPr id="61" name="7.png" descr="7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5000" y="2187575"/>
            <a:ext cx="8229600" cy="4092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choenberg Variations for Orchestra,  Op. 31, mm. 34-5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Schoenberg Variations for Orchestra, </a:t>
            </a:r>
            <a:br/>
            <a:r>
              <a:t>Op. 31, mm. 34-57</a:t>
            </a:r>
          </a:p>
        </p:txBody>
      </p:sp>
      <p:pic>
        <p:nvPicPr>
          <p:cNvPr id="64" name="7.png" descr="7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2133600"/>
            <a:ext cx="8229600" cy="2262188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Rectangle"/>
          <p:cNvSpPr/>
          <p:nvPr/>
        </p:nvSpPr>
        <p:spPr>
          <a:xfrm>
            <a:off x="1481602" y="2794000"/>
            <a:ext cx="6951079" cy="22557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6" name="1   2  3   4   5   6  7   8  9   10  11 12"/>
          <p:cNvSpPr txBox="1"/>
          <p:nvPr/>
        </p:nvSpPr>
        <p:spPr>
          <a:xfrm>
            <a:off x="1461113" y="2732516"/>
            <a:ext cx="3559583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00">
                <a:solidFill>
                  <a:srgbClr val="FF2600"/>
                </a:solidFill>
              </a:defRPr>
            </a:lvl1pPr>
          </a:lstStyle>
          <a:p>
            <a:pPr/>
            <a:r>
              <a:t>1   2  3   4   5   6  7   8  9   10  11 12</a:t>
            </a:r>
          </a:p>
        </p:txBody>
      </p:sp>
      <p:sp>
        <p:nvSpPr>
          <p:cNvPr id="67" name="1   2  3   4   5   6  7   8  9   10  11 12"/>
          <p:cNvSpPr txBox="1"/>
          <p:nvPr/>
        </p:nvSpPr>
        <p:spPr>
          <a:xfrm>
            <a:off x="5011492" y="2732516"/>
            <a:ext cx="3559583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00">
                <a:solidFill>
                  <a:srgbClr val="FF2600"/>
                </a:solidFill>
              </a:defRPr>
            </a:lvl1pPr>
          </a:lstStyle>
          <a:p>
            <a:pPr/>
            <a:r>
              <a:t>1   2  3   4   5   6  7   8  9   10  11 12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op11.png" descr="op1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Berg &amp; Webern.png" descr="Berg &amp; Webern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The AIS: All-Interval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AIS: All-Interval Series</a:t>
            </a:r>
          </a:p>
        </p:txBody>
      </p:sp>
      <p:pic>
        <p:nvPicPr>
          <p:cNvPr id="72" name="7.png" descr="7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8200" y="1828800"/>
            <a:ext cx="7820025" cy="45307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allinterval.png" descr="allinterval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598737"/>
            <a:ext cx="8229600" cy="16954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op11.png" descr="op1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Berg &amp; Webern.png" descr="Berg &amp; Webern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Labeling Row For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Labeling Row Forms</a:t>
            </a:r>
          </a:p>
        </p:txBody>
      </p:sp>
      <p:pic>
        <p:nvPicPr>
          <p:cNvPr id="79" name="7.png" descr="7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57400" y="1828800"/>
            <a:ext cx="6805613" cy="45307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2577" y="469085"/>
            <a:ext cx="6756401" cy="5600701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6D7FF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6D7FF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